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74" r:id="rId3"/>
  </p:sldMasterIdLst>
  <p:notesMasterIdLst>
    <p:notesMasterId r:id="rId53"/>
  </p:notesMasterIdLst>
  <p:sldIdLst>
    <p:sldId id="256" r:id="rId4"/>
    <p:sldId id="627" r:id="rId5"/>
    <p:sldId id="748" r:id="rId6"/>
    <p:sldId id="714" r:id="rId7"/>
    <p:sldId id="786" r:id="rId8"/>
    <p:sldId id="680" r:id="rId9"/>
    <p:sldId id="733" r:id="rId10"/>
    <p:sldId id="264" r:id="rId11"/>
    <p:sldId id="309" r:id="rId12"/>
    <p:sldId id="751" r:id="rId13"/>
    <p:sldId id="678" r:id="rId14"/>
    <p:sldId id="752" r:id="rId15"/>
    <p:sldId id="679" r:id="rId16"/>
    <p:sldId id="595" r:id="rId17"/>
    <p:sldId id="753" r:id="rId18"/>
    <p:sldId id="738" r:id="rId19"/>
    <p:sldId id="754" r:id="rId20"/>
    <p:sldId id="755" r:id="rId21"/>
    <p:sldId id="756" r:id="rId22"/>
    <p:sldId id="763" r:id="rId23"/>
    <p:sldId id="757" r:id="rId24"/>
    <p:sldId id="758" r:id="rId25"/>
    <p:sldId id="759" r:id="rId26"/>
    <p:sldId id="760" r:id="rId27"/>
    <p:sldId id="761" r:id="rId28"/>
    <p:sldId id="762" r:id="rId29"/>
    <p:sldId id="764" r:id="rId30"/>
    <p:sldId id="765" r:id="rId31"/>
    <p:sldId id="766" r:id="rId32"/>
    <p:sldId id="767" r:id="rId33"/>
    <p:sldId id="769" r:id="rId34"/>
    <p:sldId id="768" r:id="rId35"/>
    <p:sldId id="772" r:id="rId36"/>
    <p:sldId id="775" r:id="rId37"/>
    <p:sldId id="776" r:id="rId38"/>
    <p:sldId id="777" r:id="rId39"/>
    <p:sldId id="778" r:id="rId40"/>
    <p:sldId id="771" r:id="rId41"/>
    <p:sldId id="773" r:id="rId42"/>
    <p:sldId id="774" r:id="rId43"/>
    <p:sldId id="779" r:id="rId44"/>
    <p:sldId id="780" r:id="rId45"/>
    <p:sldId id="781" r:id="rId46"/>
    <p:sldId id="770" r:id="rId47"/>
    <p:sldId id="784" r:id="rId48"/>
    <p:sldId id="785" r:id="rId49"/>
    <p:sldId id="782" r:id="rId50"/>
    <p:sldId id="783" r:id="rId51"/>
    <p:sldId id="70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70402"/>
  </p:normalViewPr>
  <p:slideViewPr>
    <p:cSldViewPr snapToGrid="0" snapToObjects="1">
      <p:cViewPr varScale="1">
        <p:scale>
          <a:sx n="99" d="100"/>
          <a:sy n="99" d="100"/>
        </p:scale>
        <p:origin x="1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6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2E994-B0ED-0A4E-A831-9F7B66D696A3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4D2B-9145-8640-AE21-E479860AD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5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4F59-2FA1-DF5A-48D3-F76589EA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E235E-95E0-9505-DA52-598569CE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B46A3-E180-01CF-6AB7-583675DB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4C45-AFDB-7194-7552-A47DE8D8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retained (upper) and total (lower) catch in the directed fishery.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4800-C7EC-4D8C-765F-34CC23C5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1F273-D6C3-189B-8D4B-D264F6603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8C676-F41A-D2F2-348F-E8BED5BF9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04088-FE66-1F76-83CB-E93B71AF5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5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4A2C-3984-DB25-DC52-3D7ADC15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F866-843B-E625-FC94-7864160A9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EEA85-2DAA-6328-D966-F55789DF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221-885E-99C4-5FA3-147201E56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7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9000-F4C0-F0E0-1E8E-3F25164A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ABC25-BEE5-E9D1-26F8-8D1C2B22A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CB009-834B-C6C0-5408-FBC00945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89F2-C970-21E1-70E5-62C39EE5D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8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5651-55A8-E801-B71A-5AC7F56F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C1FC1-15ED-9ADF-5D85-0D70A92F2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B3440-E6AC-201C-D100-CB6E1F9A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3BF14-DB60-C77C-A786-EB0DBBEC5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2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F851-1CBD-4F0B-CA2A-D3D5D120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CF25-B831-7551-B6AD-C0054B762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4772E-3A09-84CF-E963-39B89719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E2CC-2202-CA83-616D-597881DD9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0003-A6A6-7975-3E22-B63CCA39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B3B8E-ACA4-E896-F6FA-5BF538C13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70723-F444-295C-F4D6-EF50BA58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fishery: retained catch (left columns); total catch (right columns)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C328-1C63-2019-3AC7-3A1BC6809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1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697A-DA4E-DE48-11CA-B6D6A0E3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8D428-6C0A-E74E-2246-DB9C8ADB2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E653F-EB45-9CA8-9D65-C9E8B0E2C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743B-F43F-2572-C4AA-D07EE61E9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3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172B-580B-28D1-17FD-FC2A4E12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1E72B-4D4F-3F69-C75A-385AC240A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C2AA0-E335-EBBE-030F-21828DAD2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21DD-7591-B29C-9CFA-40137C6EF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8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2698-82FF-0F42-D56C-6F473C76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082-9685-F760-0764-EE5013935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7AFC8-146B-3DD4-215E-94FB58EB5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5EB5-6DE5-9511-0064-6B89245B9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3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5564-32F6-D4D2-0F7C-83BEA9D0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DFDF9-C6B0-45A5-D532-A97DFCD2C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956CA-B2CE-20D3-39CE-F32494E16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DE333-7913-BB1E-DEE2-91C32EA68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0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CA61-C160-362C-CF72-9F2E309A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8E8B4-F8B0-E91D-FA5A-4892E16E0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E6C43-0B19-9159-D3E4-D1B574D4F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1A3A-ACDA-1E4E-69A8-BCCC0782E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B550-73C5-DB29-DBE1-1FAC89BC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E828-7E11-A681-1C93-CA423E630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3C3D1-81B7-8BD6-FF94-49B1F28DD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selectivity curves for directed fishery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B6F2-349D-856B-B239-4E9664568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1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3AAB-65D5-64F0-9F43-1F49256D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322E5-5F5E-BB68-011D-97E407E8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06813-DDDD-0C87-42F3-14F31255B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EBD15-4E6C-3761-30B6-DC96648C7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0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A029-051C-6C00-1A37-91FD89DB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46AA4-E2B7-7A98-864C-B681299E9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0033C-F872-7750-FDD2-BCA076C48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3C0B-5253-1B81-6474-F43A19DD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6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BE98-04F8-A1F9-D029-CE8A19FC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9B9C7-42B0-A1AB-1B9C-676C89893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DB0FC-446B-68BD-251D-1A5846A8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C2B5F-181E-6E33-7F65-753E676B2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98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EA11-58EF-558C-596B-E42E60F6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B28DE-0282-8A11-D86A-A5652DE6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3B8B5-7D2D-A7B7-33DA-CB04AE48B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69A14-1B6B-BCA6-A3DB-9804E3DDA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7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0370-5D0D-B5C0-DE87-1439CB73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904C3-7F34-C649-9CF8-285B4856F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8CFB2-E2DD-9BF5-9A7F-2E8D2334B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alternative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CDE49-7E30-FFF0-67E2-8185242FB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850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8CFA8-9C6B-2B9B-4A8E-2601ED7B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7E4D4-6605-4BA6-8DE8-19E813B89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3E285-BCD7-77D6-130B-05A77851F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directed fishery retained and total catch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501F-146D-EA4D-EF04-43BF7E1FD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8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AEA9-2B92-08F8-D3FE-8C477BA6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891EB-005D-25F0-1735-1E173450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BC73-8F26-B747-E4BB-BAFA750A9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B723B-7F5F-EB1A-BEDE-33F801737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85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073-A819-EE4C-5C58-53F3FF1D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1123D-3556-0B2F-5BB4-ABBFB75EE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FF00-9DDB-9A01-A7E2-A7104D28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in directed fishery, males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F2D0E-2A77-156D-DDD5-3DD111FFA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14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92BC-0AF7-A1FA-6771-C9C6CF29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DFC74-2B30-9EBC-0548-FA59ED16E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F1885-0CE0-CF26-230F-83B24B35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females, directed </a:t>
            </a:r>
            <a:r>
              <a:rPr lang="en-US" dirty="0" err="1"/>
              <a:t>fisehry</a:t>
            </a:r>
            <a:r>
              <a:rPr lang="en-US" dirty="0"/>
              <a:t> total catch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E74BF-EC19-F7F6-9AE3-4C301E5D6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5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78C3-9672-AD7F-BD4F-DC00ECEA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2BF1D-9F53-2A37-BCFE-97E13CD2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1BFD6-912C-A374-AD93-496C96066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survey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C11B-FF01-FFC1-69DE-4181F31FB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3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4AA60-09FD-530A-0CFD-A9E0E11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2044B-A71D-60F5-37D1-8E0E288A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5B921-166C-9589-F870-B2D52AD2B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CFE81-14ED-C29E-32BA-1810A64F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3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A20C-2DC6-430C-1EA9-084A91360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DB8AC-B2B1-436B-734F-F99F15937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06915-B9FF-5C29-8BCB-EBFFBB20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4F75-3BD3-AF14-B8AD-4AAE15DF4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86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5868-20CC-A613-F3AD-9A7A6641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DA683-A752-EC22-1D01-D5D5BB67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A4E60-6F2B-C928-4096-303870FAF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5779-6E31-77F2-1AF0-9C86F4D4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3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8898-67CF-2407-6277-07173CB5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7CA9D-8BB1-241A-5FE6-C5F43DB9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E859-E037-6438-A129-27199C192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3EA09-1749-CD51-8986-4823483F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15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B87-764C-B1C8-AEC7-15D0C67AD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DC9AB-DFA6-5987-F375-4223855B7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80106-4617-C93E-37AA-7DC76AFD6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3CE1-0626-1D46-B8A0-F7859CA6C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8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27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FC09-A6BA-56CF-1BD6-A3CD0E58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E86D8-91DC-8902-CC8A-9AA7FB860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0DBD7-0009-AB04-7CA8-D175C01A0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Likelihood profile results for objective function components in 2024 assessment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4B7A-D811-317C-34EA-3284A360B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463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183B-92DF-8056-965E-7BA3E93F2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50497-71E2-0A5B-37F0-11A9B3B52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8CC31-BD3A-718D-5966-AF3CA5E8A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Likelihood profile results for parameter changes in the 2024 assessment model.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pLnR</a:t>
            </a:r>
            <a:r>
              <a:rPr lang="en-US" i="1" dirty="0">
                <a:effectLst/>
                <a:latin typeface="Helvetica" pitchFamily="2" charset="0"/>
              </a:rPr>
              <a:t>[1]: historical recruitment period. </a:t>
            </a:r>
            <a:r>
              <a:rPr lang="en-US" i="1" dirty="0" err="1">
                <a:effectLst/>
                <a:latin typeface="Helvetica" pitchFamily="2" charset="0"/>
              </a:rPr>
              <a:t>pRa</a:t>
            </a:r>
            <a:r>
              <a:rPr lang="en-US" i="1" dirty="0">
                <a:effectLst/>
                <a:latin typeface="Helvetica" pitchFamily="2" charset="0"/>
              </a:rPr>
              <a:t>[1]: fixed value. </a:t>
            </a:r>
            <a:r>
              <a:rPr lang="en-US" i="1" dirty="0" err="1">
                <a:effectLst/>
                <a:latin typeface="Helvetica" pitchFamily="2" charset="0"/>
              </a:rPr>
              <a:t>pRb</a:t>
            </a:r>
            <a:r>
              <a:rPr lang="en-US" i="1" dirty="0">
                <a:effectLst/>
                <a:latin typeface="Helvetica" pitchFamily="2" charset="0"/>
              </a:rPr>
              <a:t>[1]: fixed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value.</a:t>
            </a:r>
          </a:p>
          <a:p>
            <a:pPr>
              <a:buNone/>
            </a:pPr>
            <a:endParaRPr lang="en-US" i="1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pGrA</a:t>
            </a:r>
            <a:r>
              <a:rPr lang="en-US" i="1" dirty="0">
                <a:effectLst/>
                <a:latin typeface="Helvetica" pitchFamily="2" charset="0"/>
              </a:rPr>
              <a:t>[1]: males. </a:t>
            </a:r>
            <a:r>
              <a:rPr lang="en-US" i="1" dirty="0" err="1">
                <a:effectLst/>
                <a:latin typeface="Helvetica" pitchFamily="2" charset="0"/>
              </a:rPr>
              <a:t>pGrA</a:t>
            </a:r>
            <a:r>
              <a:rPr lang="en-US" i="1" dirty="0">
                <a:effectLst/>
                <a:latin typeface="Helvetica" pitchFamily="2" charset="0"/>
              </a:rPr>
              <a:t>[2]: females. </a:t>
            </a:r>
            <a:r>
              <a:rPr lang="en-US" i="1" dirty="0" err="1">
                <a:effectLst/>
                <a:latin typeface="Helvetica" pitchFamily="2" charset="0"/>
              </a:rPr>
              <a:t>pGrB</a:t>
            </a:r>
            <a:r>
              <a:rPr lang="en-US" i="1" dirty="0">
                <a:effectLst/>
                <a:latin typeface="Helvetica" pitchFamily="2" charset="0"/>
              </a:rPr>
              <a:t>[1]: males. </a:t>
            </a:r>
            <a:r>
              <a:rPr lang="en-US" i="1" dirty="0" err="1">
                <a:effectLst/>
                <a:latin typeface="Helvetica" pitchFamily="2" charset="0"/>
              </a:rPr>
              <a:t>pGrB</a:t>
            </a:r>
            <a:r>
              <a:rPr lang="en-US" i="1" dirty="0">
                <a:effectLst/>
                <a:latin typeface="Helvetica" pitchFamily="2" charset="0"/>
              </a:rPr>
              <a:t>[2]: females.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 err="1">
                <a:effectLst/>
                <a:latin typeface="Helvetica" pitchFamily="2" charset="0"/>
              </a:rPr>
              <a:t>pGrBeta</a:t>
            </a:r>
            <a:r>
              <a:rPr lang="en-US" i="1" dirty="0">
                <a:effectLst/>
                <a:latin typeface="Helvetica" pitchFamily="2" charset="0"/>
              </a:rPr>
              <a:t>[1]: both sexes.</a:t>
            </a:r>
          </a:p>
          <a:p>
            <a:pPr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pDM1[1]: multiplier for immature crab. pDM1[2]: multiplier for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mature males. pDM1[3]: multiplier for mature females. </a:t>
            </a:r>
          </a:p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pDM2[1]: 1980-1984 </a:t>
            </a:r>
            <a:r>
              <a:rPr lang="en-US" i="1" dirty="0" err="1">
                <a:effectLst/>
                <a:latin typeface="Helvetica" pitchFamily="2" charset="0"/>
              </a:rPr>
              <a:t>multiplierfor</a:t>
            </a:r>
            <a:r>
              <a:rPr lang="en-US" i="1" dirty="0">
                <a:effectLst/>
                <a:latin typeface="Helvetica" pitchFamily="2" charset="0"/>
              </a:rPr>
              <a:t> mature males. pDM2[2]: 1980-1984 multiplier for mature females.</a:t>
            </a:r>
          </a:p>
          <a:p>
            <a:pPr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[1]: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NMFS trawl survey: males, 1975-1981. </a:t>
            </a: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[2]: NMFS trawl survey: males, 1982+.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[3]: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NMFS trawl survey: females, 1975-1981. </a:t>
            </a: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[4]: NMFS trawl survey: females, 1982+.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1BCE-B057-DDD2-A70F-B0F41CB74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5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83D4A-40E8-E22A-3FB7-88F78CD4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18AD8-2D3A-C412-0CF6-A8ECBEA9E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8E44F-D057-F0BD-9BAF-B3C83DA2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Likelihood profile results for management </a:t>
            </a:r>
            <a:r>
              <a:rPr lang="en-US" dirty="0" err="1"/>
              <a:t>quantitiy</a:t>
            </a:r>
            <a:r>
              <a:rPr lang="en-US" dirty="0"/>
              <a:t> changes in the 2024 assessment model.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avgRec</a:t>
            </a:r>
            <a:r>
              <a:rPr lang="en-US" i="1" dirty="0">
                <a:effectLst/>
                <a:latin typeface="Helvetica" pitchFamily="2" charset="0"/>
              </a:rPr>
              <a:t>: average recruitment, B100: unfished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biomass, </a:t>
            </a:r>
            <a:r>
              <a:rPr lang="en-US" i="1" dirty="0" err="1">
                <a:effectLst/>
                <a:latin typeface="Helvetica" pitchFamily="2" charset="0"/>
              </a:rPr>
              <a:t>curB</a:t>
            </a:r>
            <a:r>
              <a:rPr lang="en-US" i="1" dirty="0">
                <a:effectLst/>
                <a:latin typeface="Helvetica" pitchFamily="2" charset="0"/>
              </a:rPr>
              <a:t>: current biomass, </a:t>
            </a:r>
            <a:r>
              <a:rPr lang="en-US" i="1" dirty="0" err="1">
                <a:effectLst/>
                <a:latin typeface="Helvetica" pitchFamily="2" charset="0"/>
              </a:rPr>
              <a:t>Fmsy</a:t>
            </a:r>
            <a:r>
              <a:rPr lang="en-US" i="1" dirty="0">
                <a:effectLst/>
                <a:latin typeface="Helvetica" pitchFamily="2" charset="0"/>
              </a:rPr>
              <a:t>: directed fishing mortality that results in MSY,</a:t>
            </a: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Fofl</a:t>
            </a:r>
            <a:r>
              <a:rPr lang="en-US" i="1" dirty="0">
                <a:effectLst/>
                <a:latin typeface="Helvetica" pitchFamily="2" charset="0"/>
              </a:rPr>
              <a:t>: directed fishing mortality that results in the OFL, MSY: maximum sustainable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yield, OFL: overfishing limit, </a:t>
            </a:r>
            <a:r>
              <a:rPr lang="en-US" i="1" dirty="0" err="1">
                <a:effectLst/>
                <a:latin typeface="Helvetica" pitchFamily="2" charset="0"/>
              </a:rPr>
              <a:t>prjB</a:t>
            </a:r>
            <a:r>
              <a:rPr lang="en-US" i="1" dirty="0">
                <a:effectLst/>
                <a:latin typeface="Helvetica" pitchFamily="2" charset="0"/>
              </a:rPr>
              <a:t>: projected biomass.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1F1A3-4458-7BAF-0345-63C246796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319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B3A0-BBEB-3EAC-3ACA-19CF19AD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0E03-608C-F788-29DF-ED1911889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E3C9A-2D25-FB81-035B-C03F09D9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A52-AA23-BED6-92F9-6211A7D90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6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6F505-B656-DB14-4F0D-8248D95E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0EE48-9B05-8B3F-009F-4883DD793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A1298-8C7A-CA87-E3C4-FBBBF140D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5C0A-8A60-192C-BB50-062B2F303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379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1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2024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AD03-6FA3-72AF-95A0-337D82D6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EDF40-7923-AB51-08B3-005C922C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52CCB-F1BE-7EC5-5CDD-3AF286EA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52E2-2544-86B9-D3A3-3F11B54D9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CB2F-8196-69EF-7D85-E291DBD1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D6234-2094-7A31-B5F3-2A922F5E0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99974-1BB5-CEBC-D577-E006752CD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5812-95A2-DA30-9CBA-603361DD6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0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2470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8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11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6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62659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91310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86468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78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6514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0BC3-F8B0-AB46-907C-AD258F35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0836-6EFD-9544-9200-5470F99F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1848-9FC8-AA44-A1AF-40D76470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5052-80B5-D141-90BA-19CA8E22EBCD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B5FD-7D8B-D045-92A0-F7EF5FC9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2942A-35E5-DC4A-B220-4DA941D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554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E1D0-11B8-8345-91DD-DA00A5244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009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2025-05 Tanner Crab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8582-F632-314D-8EF2-647B54A37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Stockhausen</a:t>
            </a:r>
          </a:p>
          <a:p>
            <a:r>
              <a:rPr lang="en-US" dirty="0"/>
              <a:t>AFSC/NMFS/NOAA</a:t>
            </a:r>
          </a:p>
          <a:p>
            <a:r>
              <a:rPr lang="en-US" dirty="0"/>
              <a:t>May 12, 2025</a:t>
            </a:r>
          </a:p>
        </p:txBody>
      </p:sp>
    </p:spTree>
    <p:extLst>
      <p:ext uri="{BB962C8B-B14F-4D97-AF65-F5344CB8AC3E}">
        <p14:creationId xmlns:p14="http://schemas.microsoft.com/office/powerpoint/2010/main" val="1493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9249-C069-596C-B7BC-2B7DEE4E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1A99E2-8F88-227E-FD12-716E9843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Population dynamics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168CF-3B37-9294-FE93-D4724E60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0" y="1201478"/>
            <a:ext cx="11859545" cy="31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2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AE286-5B2E-00D0-A663-C9D19339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84" y="160591"/>
            <a:ext cx="8119311" cy="64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082F-1AB7-1619-429C-4D66E6C3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70038-7E8B-4DFE-F095-C084CC35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B231-858D-FD4E-8457-9E32B501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39" y="502684"/>
            <a:ext cx="9912514" cy="57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Surveys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445B1-8B09-D37E-55EF-11D255F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8" y="1328928"/>
            <a:ext cx="11871923" cy="35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9" y="324679"/>
            <a:ext cx="209057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Likelihoods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8DAE9-E40E-EA41-8CF5-2A088E06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06" y="222471"/>
            <a:ext cx="9690365" cy="6310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9DB01-287C-8EF8-0F8D-DEA505587645}"/>
              </a:ext>
            </a:extLst>
          </p:cNvPr>
          <p:cNvSpPr txBox="1"/>
          <p:nvPr/>
        </p:nvSpPr>
        <p:spPr>
          <a:xfrm>
            <a:off x="243840" y="300856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Penalties??</a:t>
            </a:r>
          </a:p>
        </p:txBody>
      </p:sp>
    </p:spTree>
    <p:extLst>
      <p:ext uri="{BB962C8B-B14F-4D97-AF65-F5344CB8AC3E}">
        <p14:creationId xmlns:p14="http://schemas.microsoft.com/office/powerpoint/2010/main" val="366645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B2DD-EDFA-EE65-A90F-47413934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10080-BDD0-CD98-5C8D-F19443F4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78D56-5393-12BB-2411-9DEF9926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1870"/>
            <a:ext cx="7772400" cy="4103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39CEC-E881-4A3E-A494-33780DEF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55972"/>
            <a:ext cx="6934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B3391-D66D-0E05-52DF-F2AED840F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045" y="413500"/>
            <a:ext cx="9419579" cy="62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BEF6-F955-30D3-7AD2-9222E23C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4039A-2DCD-1142-DC63-C63F1D4D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68A88-36F2-42ED-A5AA-A5E86B4C2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133"/>
          <a:stretch/>
        </p:blipFill>
        <p:spPr>
          <a:xfrm>
            <a:off x="5778964" y="666198"/>
            <a:ext cx="6413036" cy="5525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EEFB5A-AFA3-A25B-DE98-CBBA26C4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600"/>
          <a:stretch/>
        </p:blipFill>
        <p:spPr>
          <a:xfrm>
            <a:off x="0" y="2072640"/>
            <a:ext cx="5770929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34EF2-D574-E4E0-7400-A85A49F6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DE81-EBF2-DC69-08A5-233E6EF0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8BE47-46D1-2620-4700-242E1DD4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5" y="110935"/>
            <a:ext cx="4473684" cy="6636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18020-367A-65F6-3BFB-DE8C64C7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34" y="2490216"/>
            <a:ext cx="9017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777D6-2463-82FC-4529-58586D37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09" y="131064"/>
            <a:ext cx="4515031" cy="65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6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105A-FA70-2B04-12CB-27B40181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F3D4A-42C5-C1C5-2073-0F9A07F4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5C354-CEDC-B0EF-F128-724BA213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12" y="167025"/>
            <a:ext cx="4420388" cy="6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C0AA4-3A3C-DB45-946A-B87EF4CE44E7}"/>
              </a:ext>
            </a:extLst>
          </p:cNvPr>
          <p:cNvSpPr txBox="1"/>
          <p:nvPr/>
        </p:nvSpPr>
        <p:spPr>
          <a:xfrm>
            <a:off x="3667103" y="1771577"/>
            <a:ext cx="4520533" cy="2238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Data and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GMACS Tanner model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TCSAM02 alternative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023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E145-7828-B3A5-C394-DED3B07E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DC563-AD0A-D3BF-173C-CE06289C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B2FB1-0D63-9F7E-E51C-44ED651D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64" y="167640"/>
            <a:ext cx="5241472" cy="6522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984C8-33DE-2193-CED2-18BC9D95AC3B}"/>
              </a:ext>
            </a:extLst>
          </p:cNvPr>
          <p:cNvSpPr txBox="1"/>
          <p:nvPr/>
        </p:nvSpPr>
        <p:spPr>
          <a:xfrm>
            <a:off x="5984895" y="16764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</p:spTree>
    <p:extLst>
      <p:ext uri="{BB962C8B-B14F-4D97-AF65-F5344CB8AC3E}">
        <p14:creationId xmlns:p14="http://schemas.microsoft.com/office/powerpoint/2010/main" val="109508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796C-14A2-6025-1CAA-36DFC80F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10B312-BD49-67BF-9E85-3FCA00F4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59" y="221870"/>
            <a:ext cx="5068544" cy="6483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EC2046-69E3-B303-4882-C35D55EE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11E85-FB16-52E0-809A-172DC604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62" y="221870"/>
            <a:ext cx="5109362" cy="648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A624D-B548-E4D9-1BD0-286BE355D196}"/>
              </a:ext>
            </a:extLst>
          </p:cNvPr>
          <p:cNvSpPr txBox="1"/>
          <p:nvPr/>
        </p:nvSpPr>
        <p:spPr>
          <a:xfrm>
            <a:off x="3621024" y="24625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Immature Females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BCCA8-BBB0-6E03-613E-E71064951361}"/>
              </a:ext>
            </a:extLst>
          </p:cNvPr>
          <p:cNvSpPr txBox="1"/>
          <p:nvPr/>
        </p:nvSpPr>
        <p:spPr>
          <a:xfrm>
            <a:off x="8674608" y="22187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Females</a:t>
            </a:r>
          </a:p>
        </p:txBody>
      </p:sp>
    </p:spTree>
    <p:extLst>
      <p:ext uri="{BB962C8B-B14F-4D97-AF65-F5344CB8AC3E}">
        <p14:creationId xmlns:p14="http://schemas.microsoft.com/office/powerpoint/2010/main" val="343205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98D7-D3AA-0B24-86F1-415C4A41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19826-398D-3990-BD01-6DD7BDED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EA4-949A-EE67-5169-3066CF50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21870"/>
            <a:ext cx="5191851" cy="649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C39CE-2A62-AA9D-1148-2BF90279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588" y="221870"/>
            <a:ext cx="5134072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D879-FEFC-C60C-E47E-413D4DF4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722728-3BBD-D8CA-90C7-8F0AAAC6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076C6-069A-3BD7-F0FC-53C31062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3" y="0"/>
            <a:ext cx="5327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5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F0A3-1328-726A-1212-39B342A8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31F5E-A3C6-9A4A-7A69-9328ED2A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4A985-4A57-1AEF-1B98-3E95E3A2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8750"/>
            <a:ext cx="6858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9B09-6EA8-6BB4-0EAE-87FACC9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CDD42-36B3-0762-A3F2-04D6D68A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CB9F7-98F1-58EE-DF4D-903F4E93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3225"/>
            <a:ext cx="9421368" cy="61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DEDC-EF89-513C-BEA7-E5F765ED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0FDF5-A757-CAB8-E100-DF6E2DDD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59563-D5C7-126C-0F96-3F25DADC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01600"/>
            <a:ext cx="68326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5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2436-C046-86DC-B503-79E807B0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6C44B-D936-E908-5871-521CC29F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519C-26D7-E8B9-3328-9A56825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56" y="749807"/>
            <a:ext cx="7790688" cy="51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5BA0-6770-BDEB-5579-7F9F5055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8300F-E5AE-EC82-195E-986F1BA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1FAD9-4187-206B-F264-11CB913B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2" y="221870"/>
            <a:ext cx="9832954" cy="65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462B-0C83-8579-8D4D-9E92ACF9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FAC3-9D53-D38A-AB90-B30DA0F8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3E756-DD91-D795-3853-166AA545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76" y="231415"/>
            <a:ext cx="5130956" cy="6515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A359C-B800-E887-1309-C4B98E5C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632" y="231415"/>
            <a:ext cx="5114028" cy="65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ADE1C-B5CC-67B8-FD8D-74BF4E8D9709}"/>
              </a:ext>
            </a:extLst>
          </p:cNvPr>
          <p:cNvSpPr txBox="1"/>
          <p:nvPr/>
        </p:nvSpPr>
        <p:spPr>
          <a:xfrm>
            <a:off x="2453944" y="1206690"/>
            <a:ext cx="87430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GMACS model that matches current assessment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substantial progress (but not completely finished)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BSFRF SBS selectivity analysis to provide priors on NMFS selectivity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partial: model 25_02 uses estimated capture probability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OSA residuals and diagnostics for size compositions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likelihood profiles for model(s)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“successful” and “unsuccessful” cohorts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CAD5F-6680-1D6A-E5DA-F291ABB2BE9F}"/>
              </a:ext>
            </a:extLst>
          </p:cNvPr>
          <p:cNvSpPr txBox="1"/>
          <p:nvPr/>
        </p:nvSpPr>
        <p:spPr>
          <a:xfrm>
            <a:off x="1871668" y="745025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SSC/CPT Requests Addressed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37F47-38BF-560C-18AF-2CA19864F3E9}"/>
              </a:ext>
            </a:extLst>
          </p:cNvPr>
          <p:cNvSpPr txBox="1"/>
          <p:nvPr/>
        </p:nvSpPr>
        <p:spPr>
          <a:xfrm>
            <a:off x="1871668" y="40019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40C7-460E-B26F-CAAF-B79EEC13C14F}"/>
              </a:ext>
            </a:extLst>
          </p:cNvPr>
          <p:cNvSpPr txBox="1"/>
          <p:nvPr/>
        </p:nvSpPr>
        <p:spPr>
          <a:xfrm>
            <a:off x="2453943" y="4463627"/>
            <a:ext cx="6714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AKFIN and </a:t>
            </a:r>
            <a:r>
              <a:rPr lang="en-US" sz="2400" dirty="0" err="1"/>
              <a:t>crabpack</a:t>
            </a:r>
            <a:r>
              <a:rPr lang="en-US" sz="2400" dirty="0"/>
              <a:t> data pulls (SAP request)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GMACS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fixed issues with time blocks for survey catchability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“zero pop” start option to match TCSAM02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ascending normal selectivity curve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91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C3F6-3780-047A-CB0F-8E78C67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92C5B-EBF9-3BEB-7852-E13C5E2B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5EDD9-FB38-4488-243E-8397506C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35" y="221870"/>
            <a:ext cx="5025254" cy="6455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4C4EC-7B7D-B3C9-4176-5A04994E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100" y="221870"/>
            <a:ext cx="5020029" cy="645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0DE8E-AC13-8442-D898-C062F561FDCF}"/>
              </a:ext>
            </a:extLst>
          </p:cNvPr>
          <p:cNvSpPr txBox="1"/>
          <p:nvPr/>
        </p:nvSpPr>
        <p:spPr>
          <a:xfrm>
            <a:off x="5666234" y="2218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</a:t>
            </a:r>
          </a:p>
          <a:p>
            <a:r>
              <a:rPr lang="en-US" dirty="0"/>
              <a:t>fishery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D246E-5CB1-4D14-B955-8D30A0E389F6}"/>
              </a:ext>
            </a:extLst>
          </p:cNvPr>
          <p:cNvSpPr txBox="1"/>
          <p:nvPr/>
        </p:nvSpPr>
        <p:spPr>
          <a:xfrm>
            <a:off x="5782451" y="1840992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  <a:p>
            <a:r>
              <a:rPr lang="en-US" dirty="0"/>
              <a:t>crab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936C-493A-0A91-81E4-7097DE4D3A16}"/>
              </a:ext>
            </a:extLst>
          </p:cNvPr>
          <p:cNvSpPr txBox="1"/>
          <p:nvPr/>
        </p:nvSpPr>
        <p:spPr>
          <a:xfrm>
            <a:off x="5572457" y="358820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BBRKC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35571-345E-38E8-8159-56B4302E9C7C}"/>
              </a:ext>
            </a:extLst>
          </p:cNvPr>
          <p:cNvSpPr txBox="1"/>
          <p:nvPr/>
        </p:nvSpPr>
        <p:spPr>
          <a:xfrm>
            <a:off x="5296741" y="513286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Groundfish</a:t>
            </a:r>
          </a:p>
        </p:txBody>
      </p:sp>
    </p:spTree>
    <p:extLst>
      <p:ext uri="{BB962C8B-B14F-4D97-AF65-F5344CB8AC3E}">
        <p14:creationId xmlns:p14="http://schemas.microsoft.com/office/powerpoint/2010/main" val="219835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7A8F-54E9-E905-D9FF-18DFF07B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2FEB2-300A-E054-D1FC-EA6DF185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203524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FF170-86B5-9C35-7D5C-40ED071B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3227F7-543A-5A35-8F2D-B1FD9D40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3858623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1037-B68B-317F-2BA6-4C939162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F60AB-2D73-051A-F970-84408A14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02D911-D85A-A7BC-2068-375A88253932}"/>
              </a:ext>
            </a:extLst>
          </p:cNvPr>
          <p:cNvGrpSpPr/>
          <p:nvPr/>
        </p:nvGrpSpPr>
        <p:grpSpPr>
          <a:xfrm>
            <a:off x="2952677" y="1004394"/>
            <a:ext cx="7544624" cy="2418509"/>
            <a:chOff x="502085" y="999909"/>
            <a:chExt cx="7544624" cy="241850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425A513-C41D-1FCC-A25D-CE6A855547A6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3693568" y="2484687"/>
              <a:ext cx="805220" cy="2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994F5D-5457-0000-0353-6A7316BE656F}"/>
                </a:ext>
              </a:extLst>
            </p:cNvPr>
            <p:cNvSpPr/>
            <p:nvPr/>
          </p:nvSpPr>
          <p:spPr>
            <a:xfrm>
              <a:off x="502085" y="1932484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22.03d5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363EA8-B30B-BEA9-26F3-178AAC638DC8}"/>
                </a:ext>
              </a:extLst>
            </p:cNvPr>
            <p:cNvSpPr txBox="1"/>
            <p:nvPr/>
          </p:nvSpPr>
          <p:spPr>
            <a:xfrm>
              <a:off x="2401904" y="1138408"/>
              <a:ext cx="1372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tail compression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335B-1AF7-BBC2-7195-7B61D8A604A7}"/>
                </a:ext>
              </a:extLst>
            </p:cNvPr>
            <p:cNvSpPr/>
            <p:nvPr/>
          </p:nvSpPr>
          <p:spPr>
            <a:xfrm>
              <a:off x="2482285" y="1932484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D53077-B1C9-922A-2C95-8C421778D4AD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1713368" y="2484687"/>
              <a:ext cx="768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D3679-5CBC-DB82-1D57-DE3733C507F7}"/>
                </a:ext>
              </a:extLst>
            </p:cNvPr>
            <p:cNvSpPr txBox="1"/>
            <p:nvPr/>
          </p:nvSpPr>
          <p:spPr>
            <a:xfrm>
              <a:off x="4089572" y="1138409"/>
              <a:ext cx="2029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survey observations</a:t>
              </a:r>
            </a:p>
            <a:p>
              <a:pPr algn="ctr"/>
              <a:r>
                <a:rPr lang="en-US" dirty="0"/>
                <a:t>normally-distributed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651207-374D-63D4-CD8F-C21D97CF23B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5710071" y="2484691"/>
              <a:ext cx="731520" cy="2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60AC4B-A345-ABFF-8B0F-308E8FF47E49}"/>
                </a:ext>
              </a:extLst>
            </p:cNvPr>
            <p:cNvSpPr/>
            <p:nvPr/>
          </p:nvSpPr>
          <p:spPr>
            <a:xfrm>
              <a:off x="4498788" y="1935436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77176-6D9C-3E01-3656-C5FDB4147031}"/>
                </a:ext>
              </a:extLst>
            </p:cNvPr>
            <p:cNvSpPr/>
            <p:nvPr/>
          </p:nvSpPr>
          <p:spPr>
            <a:xfrm>
              <a:off x="6426216" y="1944681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274614-C1D4-FE66-A58B-77B35B548D3D}"/>
                </a:ext>
              </a:extLst>
            </p:cNvPr>
            <p:cNvSpPr txBox="1"/>
            <p:nvPr/>
          </p:nvSpPr>
          <p:spPr>
            <a:xfrm>
              <a:off x="6017000" y="999909"/>
              <a:ext cx="202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Used SBS-derived catchability curves for NMFS survey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06C95B-140D-A90C-B74C-80410B679894}"/>
                </a:ext>
              </a:extLst>
            </p:cNvPr>
            <p:cNvSpPr txBox="1"/>
            <p:nvPr/>
          </p:nvSpPr>
          <p:spPr>
            <a:xfrm>
              <a:off x="838545" y="303416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EBA1DB-8E82-7E72-8A65-7197E276A515}"/>
                </a:ext>
              </a:extLst>
            </p:cNvPr>
            <p:cNvSpPr txBox="1"/>
            <p:nvPr/>
          </p:nvSpPr>
          <p:spPr>
            <a:xfrm>
              <a:off x="2836895" y="303416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34B7BE-AF7E-328D-CDA2-005338E81A73}"/>
                </a:ext>
              </a:extLst>
            </p:cNvPr>
            <p:cNvSpPr txBox="1"/>
            <p:nvPr/>
          </p:nvSpPr>
          <p:spPr>
            <a:xfrm>
              <a:off x="4853397" y="304908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E1A188-0FAB-366B-6ADC-A253BA0A1799}"/>
                </a:ext>
              </a:extLst>
            </p:cNvPr>
            <p:cNvSpPr txBox="1"/>
            <p:nvPr/>
          </p:nvSpPr>
          <p:spPr>
            <a:xfrm>
              <a:off x="6780825" y="304908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353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02ED2BE-88AE-85E8-C6A6-EEEA3433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53" y="3422903"/>
            <a:ext cx="3256785" cy="3197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CE1F3C-A890-67AD-C4CA-7600A7F26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9" y="4219566"/>
            <a:ext cx="6845718" cy="18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76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AF41-3D7D-CF46-8789-9B32C7FB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55DF0-4C43-2DC4-F9BB-5308670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3" y="883919"/>
            <a:ext cx="11010827" cy="55717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E4EB1F-A419-0A37-41CF-A2A1E5BC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Models </a:t>
            </a:r>
          </a:p>
        </p:txBody>
      </p:sp>
    </p:spTree>
    <p:extLst>
      <p:ext uri="{BB962C8B-B14F-4D97-AF65-F5344CB8AC3E}">
        <p14:creationId xmlns:p14="http://schemas.microsoft.com/office/powerpoint/2010/main" val="2276889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8E834-341F-909B-78C8-58B8B2D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F0F7E6-CA6D-61B4-7CCC-CDB3A73F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F70E-B26D-589D-34F0-D6E97C3D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15" y="107122"/>
            <a:ext cx="8787473" cy="66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0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1501-9B39-D40C-19DB-1F1CD74BE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2F7C25-EF23-A100-4BD0-2F7A2D1C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A41C0-8EF1-9970-6B25-6D897C53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24" y="438768"/>
            <a:ext cx="9643254" cy="61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7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83208-398E-436B-A785-965F556B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A6753-E921-175A-3B93-9C50489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85C8-2331-CEA4-E1C5-BF44385B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74" y="221870"/>
            <a:ext cx="9758308" cy="63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6772-DD1F-6EF2-2379-87602058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72976F-747D-C575-FBB7-2DDBAAC3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81844-2A9B-22AF-ED9C-BB13F004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46" y="141658"/>
            <a:ext cx="5512490" cy="649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71C1D-0D10-C061-3931-218E7CC9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64" y="221870"/>
            <a:ext cx="4782397" cy="641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9DE49-71BE-50A9-C688-ABC215D9D078}"/>
              </a:ext>
            </a:extLst>
          </p:cNvPr>
          <p:cNvSpPr txBox="1"/>
          <p:nvPr/>
        </p:nvSpPr>
        <p:spPr>
          <a:xfrm>
            <a:off x="4177326" y="27083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A52D-D0B8-E853-037F-E7F153A96FDC}"/>
              </a:ext>
            </a:extLst>
          </p:cNvPr>
          <p:cNvSpPr txBox="1"/>
          <p:nvPr/>
        </p:nvSpPr>
        <p:spPr>
          <a:xfrm>
            <a:off x="9412262" y="27083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358586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4A5D-226A-2F78-B3A4-32C868C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B5846-6829-9DAB-931B-9439F4EB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EBF46-E421-C3B3-CAD7-0A325BBD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77" y="459124"/>
            <a:ext cx="9183007" cy="59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36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 err="1"/>
              <a:t>crabpack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DF2AA-6E28-E0F4-1949-7D138D6B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8" y="610457"/>
            <a:ext cx="4625105" cy="5724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F9B67-C115-8BE1-E8CD-19747AE26E93}"/>
              </a:ext>
            </a:extLst>
          </p:cNvPr>
          <p:cNvSpPr txBox="1"/>
          <p:nvPr/>
        </p:nvSpPr>
        <p:spPr>
          <a:xfrm>
            <a:off x="90152" y="1756720"/>
            <a:ext cx="278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1979: use standard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2016+: use best precision to convert CW to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4D7E9-26D8-0D59-A174-9E72D533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3" y="610457"/>
            <a:ext cx="4595364" cy="572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93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E5C7-EBC1-41FB-3520-553CA042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D9E1E-F65B-5876-AFED-01682A43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7608B-5D52-128D-A7F9-8C6A0DE3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19383"/>
            <a:ext cx="7772400" cy="50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06E-02D7-1754-9D8A-46D1CD2C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809-3F6F-F4EC-DF4A-F79367A7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60F7B-B8C4-43A8-FA87-16E82603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9291"/>
            <a:ext cx="8921496" cy="64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86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B233-4C4C-B337-6160-F56D7293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6FF8C-F69D-6C9F-5D49-8DAD6116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BCFA5-498F-BD51-05C9-52F7CB18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6" y="286512"/>
            <a:ext cx="4569223" cy="6284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0DAC89-B399-1DCC-65CA-7B5711F5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489" y="286512"/>
            <a:ext cx="4466855" cy="62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FC43E-7C08-4F2D-DEB6-86BF44F8CC9B}"/>
              </a:ext>
            </a:extLst>
          </p:cNvPr>
          <p:cNvSpPr txBox="1"/>
          <p:nvPr/>
        </p:nvSpPr>
        <p:spPr>
          <a:xfrm>
            <a:off x="3755136" y="38047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Recruitment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4BAF2-5AF4-0FAB-C76A-0F6F3559724D}"/>
              </a:ext>
            </a:extLst>
          </p:cNvPr>
          <p:cNvSpPr txBox="1"/>
          <p:nvPr/>
        </p:nvSpPr>
        <p:spPr>
          <a:xfrm>
            <a:off x="8339328" y="48583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Biomass</a:t>
            </a:r>
          </a:p>
        </p:txBody>
      </p:sp>
    </p:spTree>
    <p:extLst>
      <p:ext uri="{BB962C8B-B14F-4D97-AF65-F5344CB8AC3E}">
        <p14:creationId xmlns:p14="http://schemas.microsoft.com/office/powerpoint/2010/main" val="3214921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29F24-427F-A3A9-114C-26238703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A4F4D-EEDB-4949-E6B8-95BC12868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8" y="874642"/>
            <a:ext cx="5545658" cy="54778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9ABAD2-BA9F-1E36-F337-EFAAC88B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D23B9-8D86-05F6-4A1C-C26456A6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56" y="965560"/>
            <a:ext cx="5442508" cy="53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16FFB-9B0E-97B4-B432-4D976B44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B4DCC-4C30-A0B2-588D-AE9C6646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9" y="221870"/>
            <a:ext cx="7546101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Model: Likelihood Profiles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DD84B-FEDC-B7E5-0F8E-7A8D28F9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2"/>
          <a:stretch/>
        </p:blipFill>
        <p:spPr>
          <a:xfrm>
            <a:off x="0" y="1955797"/>
            <a:ext cx="3114428" cy="294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03235-417D-4E7D-A2E3-8C4CF27349ED}"/>
              </a:ext>
            </a:extLst>
          </p:cNvPr>
          <p:cNvSpPr txBox="1"/>
          <p:nvPr/>
        </p:nvSpPr>
        <p:spPr>
          <a:xfrm>
            <a:off x="754046" y="1586465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AF78B-97BB-3944-0467-1C22A1D2A656}"/>
              </a:ext>
            </a:extLst>
          </p:cNvPr>
          <p:cNvSpPr txBox="1"/>
          <p:nvPr/>
        </p:nvSpPr>
        <p:spPr>
          <a:xfrm>
            <a:off x="4290597" y="541282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7CC8E-C0A1-972B-85E1-1123927CF3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4" t="4914"/>
          <a:stretch/>
        </p:blipFill>
        <p:spPr>
          <a:xfrm>
            <a:off x="3114428" y="1655884"/>
            <a:ext cx="2929112" cy="357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8A71E-472F-9AA3-2830-7BFE8FE81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91" y="3428999"/>
            <a:ext cx="929878" cy="1646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AF6-AFA3-439D-86E5-1928FB501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40" y="1655883"/>
            <a:ext cx="3024943" cy="3573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D05DB-2C6C-5439-A6AD-7A5D327D0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483" y="1642246"/>
            <a:ext cx="3068641" cy="357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D78D2-5536-F611-EAB8-82479159D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143" y="1759556"/>
            <a:ext cx="725811" cy="1168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F6F99-EF6E-691C-2798-D46CC4BC6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640" y="1840579"/>
            <a:ext cx="760371" cy="123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1A318-64E3-B1E5-A483-B080A3B15AB3}"/>
              </a:ext>
            </a:extLst>
          </p:cNvPr>
          <p:cNvSpPr txBox="1"/>
          <p:nvPr/>
        </p:nvSpPr>
        <p:spPr>
          <a:xfrm>
            <a:off x="3889389" y="125927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Directed Fishery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8DEB7-4029-FAB9-AEC2-51DB2BB23672}"/>
              </a:ext>
            </a:extLst>
          </p:cNvPr>
          <p:cNvSpPr txBox="1"/>
          <p:nvPr/>
        </p:nvSpPr>
        <p:spPr>
          <a:xfrm>
            <a:off x="6591473" y="125927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Females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E0AE8-9D5D-3591-F12D-B82ED7CBC26F}"/>
              </a:ext>
            </a:extLst>
          </p:cNvPr>
          <p:cNvSpPr txBox="1"/>
          <p:nvPr/>
        </p:nvSpPr>
        <p:spPr>
          <a:xfrm>
            <a:off x="9751783" y="1259276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Males</a:t>
            </a:r>
          </a:p>
        </p:txBody>
      </p:sp>
    </p:spTree>
    <p:extLst>
      <p:ext uri="{BB962C8B-B14F-4D97-AF65-F5344CB8AC3E}">
        <p14:creationId xmlns:p14="http://schemas.microsoft.com/office/powerpoint/2010/main" val="3370963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ECBC-B670-59C8-A027-E4A1C56B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1869-2A63-F705-357C-354C8BE1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7727180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Model: : Likelihood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11358-E806-2F78-DA94-0B0721E3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8" b="3033"/>
          <a:stretch/>
        </p:blipFill>
        <p:spPr>
          <a:xfrm>
            <a:off x="6003739" y="1693605"/>
            <a:ext cx="3077184" cy="336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4AC04-84EA-CA49-EB73-259804DE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25"/>
          <a:stretch/>
        </p:blipFill>
        <p:spPr>
          <a:xfrm>
            <a:off x="9080923" y="1641856"/>
            <a:ext cx="3082115" cy="3415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EBB0F-E56B-39AD-3EB6-5CCE80882848}"/>
              </a:ext>
            </a:extLst>
          </p:cNvPr>
          <p:cNvSpPr txBox="1"/>
          <p:nvPr/>
        </p:nvSpPr>
        <p:spPr>
          <a:xfrm>
            <a:off x="9288842" y="127252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catchability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85C07-16A8-4AC9-3B42-FFDBA650011F}"/>
              </a:ext>
            </a:extLst>
          </p:cNvPr>
          <p:cNvSpPr txBox="1"/>
          <p:nvPr/>
        </p:nvSpPr>
        <p:spPr>
          <a:xfrm>
            <a:off x="6270188" y="12725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mortality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1239B-7039-FC23-0608-EF987BFDBA89}"/>
              </a:ext>
            </a:extLst>
          </p:cNvPr>
          <p:cNvSpPr txBox="1"/>
          <p:nvPr/>
        </p:nvSpPr>
        <p:spPr>
          <a:xfrm>
            <a:off x="4893048" y="521614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369A5-2518-1250-A49B-98E17DBD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641857"/>
            <a:ext cx="3211649" cy="3415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60CE3-C48A-F64C-01A8-DB92110A83B4}"/>
              </a:ext>
            </a:extLst>
          </p:cNvPr>
          <p:cNvSpPr txBox="1"/>
          <p:nvPr/>
        </p:nvSpPr>
        <p:spPr>
          <a:xfrm>
            <a:off x="656567" y="1272524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recruitment 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30C55-5730-C2CC-3725-A74D8CCBB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43" y="1689230"/>
            <a:ext cx="2881448" cy="3367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39FFA6-AFD3-AFE6-D9A4-8F17FA8F2793}"/>
              </a:ext>
            </a:extLst>
          </p:cNvPr>
          <p:cNvSpPr txBox="1"/>
          <p:nvPr/>
        </p:nvSpPr>
        <p:spPr>
          <a:xfrm>
            <a:off x="3756307" y="127252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parameters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7C6D0-3361-731D-CF2D-ADA90A3BA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9828" y="3859099"/>
            <a:ext cx="92710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E52CC-6F5B-0F05-FC54-16D634B25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991" y="1796564"/>
            <a:ext cx="787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A676AA-6A2E-09B1-0145-433813241B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51" y="1701314"/>
            <a:ext cx="7366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9BEEC-5666-0F51-8D08-9ED850D91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5656" y="271445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53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05A0-EDDC-8F03-3ABD-337F7B83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C589C-DC20-DEB5-E521-EBA3C020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4260588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Assessment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Model: LPs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0181-006B-960D-4DA9-65F8BB3E7BF8}"/>
              </a:ext>
            </a:extLst>
          </p:cNvPr>
          <p:cNvSpPr txBox="1"/>
          <p:nvPr/>
        </p:nvSpPr>
        <p:spPr>
          <a:xfrm>
            <a:off x="4734322" y="6353827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78A8-1809-753B-252E-D030DFD8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10" y="221870"/>
            <a:ext cx="6206580" cy="5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659D-5690-72DC-E55E-C914B8CF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D7671-8345-6E33-881B-F0B14629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208117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58DB-E6E8-CABF-065C-84CD8BB9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F924C-6F85-E12A-8617-A43FD908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336435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2" y="122804"/>
            <a:ext cx="7886700" cy="520399"/>
          </a:xfrm>
        </p:spPr>
        <p:txBody>
          <a:bodyPr>
            <a:noAutofit/>
          </a:bodyPr>
          <a:lstStyle/>
          <a:p>
            <a:r>
              <a:rPr lang="en-US" sz="3200" dirty="0"/>
              <a:t>Proposed Tier 3 models </a:t>
            </a:r>
            <a:r>
              <a:rPr lang="en-US" sz="3200" dirty="0">
                <a:latin typeface="+mn-lt"/>
              </a:rPr>
              <a:t>for September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9E4AE-DB39-DC48-BE8F-7A5BEF0C7A2C}"/>
              </a:ext>
            </a:extLst>
          </p:cNvPr>
          <p:cNvSpPr txBox="1"/>
          <p:nvPr/>
        </p:nvSpPr>
        <p:spPr>
          <a:xfrm>
            <a:off x="1738887" y="1874728"/>
            <a:ext cx="8714225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2024 assessment model (TCSAM02 22.03d5) is “base”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with 2024/25 fishery/survey data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G25_05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resolve scaling differences with TCSAM02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complete analysis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management quantities,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retrospective patterns,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344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45B4-D29B-BD0C-4D09-2B85559B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D8B9-82F6-D3C5-F62C-B5E42045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2" y="47834"/>
            <a:ext cx="4042088" cy="573321"/>
          </a:xfrm>
        </p:spPr>
        <p:txBody>
          <a:bodyPr>
            <a:noAutofit/>
          </a:bodyPr>
          <a:lstStyle/>
          <a:p>
            <a:r>
              <a:rPr lang="en-US" sz="3200" dirty="0"/>
              <a:t>“successful” cohorts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D18BE-A227-1CAE-4259-890A5F39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5" y="834190"/>
            <a:ext cx="4707094" cy="5547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718FF-4757-4714-CA75-BDBDFBD9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52" y="834190"/>
            <a:ext cx="5592624" cy="55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3" y="242485"/>
            <a:ext cx="8814415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Progress toward a GMACS model for Tanner crab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7BC5B-0D2F-BC65-984A-8AD2B401668C}"/>
              </a:ext>
            </a:extLst>
          </p:cNvPr>
          <p:cNvSpPr txBox="1"/>
          <p:nvPr/>
        </p:nvSpPr>
        <p:spPr>
          <a:xfrm>
            <a:off x="1222744" y="1233377"/>
            <a:ext cx="2374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a ways to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what??</a:t>
            </a:r>
          </a:p>
        </p:txBody>
      </p:sp>
    </p:spTree>
    <p:extLst>
      <p:ext uri="{BB962C8B-B14F-4D97-AF65-F5344CB8AC3E}">
        <p14:creationId xmlns:p14="http://schemas.microsoft.com/office/powerpoint/2010/main" val="289387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and white lines&#10;&#10;Description automatically generated">
            <a:extLst>
              <a:ext uri="{FF2B5EF4-FFF2-40B4-BE49-F238E27FC236}">
                <a16:creationId xmlns:a16="http://schemas.microsoft.com/office/drawing/2014/main" id="{EBFE2AC0-6E49-8BA1-AFF5-C07B3B0C2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772" y="1798761"/>
            <a:ext cx="6398881" cy="34907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May2024: simplified GMACS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D8639-C236-6B7D-445C-B5B537E87216}"/>
              </a:ext>
            </a:extLst>
          </p:cNvPr>
          <p:cNvGrpSpPr/>
          <p:nvPr/>
        </p:nvGrpSpPr>
        <p:grpSpPr>
          <a:xfrm>
            <a:off x="169737" y="1260388"/>
            <a:ext cx="5568035" cy="4806779"/>
            <a:chOff x="778475" y="1248032"/>
            <a:chExt cx="4744995" cy="4096264"/>
          </a:xfrm>
        </p:grpSpPr>
        <p:pic>
          <p:nvPicPr>
            <p:cNvPr id="3" name="Picture 2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D6180397-92EF-FEF4-2FD9-6C493E3AA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8475" y="1248032"/>
              <a:ext cx="4744995" cy="3892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7" name="Picture 6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AED3EC88-62FE-657E-0CFC-F973CCBC1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665" y="5140410"/>
              <a:ext cx="2706130" cy="203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442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Assessment model (22.03b) time frames and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A8505-D280-D934-34ED-3E52CC12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9190"/>
            <a:ext cx="12212741" cy="48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40" y="191926"/>
            <a:ext cx="8669355" cy="52039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Assessment time frames: model processes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969EB-1F09-8E5F-DEA0-84E99DE8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6" y="1056068"/>
            <a:ext cx="12061328" cy="47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0624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470F256F-5A14-804C-905B-CD7FB444AA38}"/>
    </a:ext>
  </a:extLst>
</a:theme>
</file>

<file path=ppt/theme/theme2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3CE7A497-1B99-8F40-8A5A-0E3D0E28E34C}"/>
    </a:ext>
  </a:extLst>
</a:theme>
</file>

<file path=ppt/theme/theme3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1D527E59-2320-884A-9981-A0E29823F6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</Template>
  <TotalTime>17333</TotalTime>
  <Words>796</Words>
  <Application>Microsoft Macintosh PowerPoint</Application>
  <PresentationFormat>Widescreen</PresentationFormat>
  <Paragraphs>221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Arial Narrow</vt:lpstr>
      <vt:lpstr>Calibri</vt:lpstr>
      <vt:lpstr>Helvetica</vt:lpstr>
      <vt:lpstr>NOAA_Fisheries</vt:lpstr>
      <vt:lpstr>NOAA Fisheries Content Slides</vt:lpstr>
      <vt:lpstr>NOAA Divider Slides</vt:lpstr>
      <vt:lpstr>2025-05 Tanner Crab Report</vt:lpstr>
      <vt:lpstr>Outline</vt:lpstr>
      <vt:lpstr>Work</vt:lpstr>
      <vt:lpstr>crabpack  comparisons</vt:lpstr>
      <vt:lpstr>“successful” cohorts</vt:lpstr>
      <vt:lpstr>Progress toward a GMACS model for Tanner crab</vt:lpstr>
      <vt:lpstr>May2024: simplified GMACS model</vt:lpstr>
      <vt:lpstr>Assessment model (22.03b) time frames and data</vt:lpstr>
      <vt:lpstr>Assessment time frames: model processes</vt:lpstr>
      <vt:lpstr>Population dynamics</vt:lpstr>
      <vt:lpstr>Fisheries</vt:lpstr>
      <vt:lpstr>Fisheries</vt:lpstr>
      <vt:lpstr>Surveys</vt:lpstr>
      <vt:lpstr>Likelihoods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TCSAM02  Models </vt:lpstr>
      <vt:lpstr>TCSAM02  Models </vt:lpstr>
      <vt:lpstr>TCSAM02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2024 Assessment Model: Likelihood Profiles </vt:lpstr>
      <vt:lpstr>2024 Assessment Model: : Likelihood Profiles</vt:lpstr>
      <vt:lpstr>2024  Assessment  Model: LPs </vt:lpstr>
      <vt:lpstr>TCSAM02  Models </vt:lpstr>
      <vt:lpstr>TCSAM02  Models </vt:lpstr>
      <vt:lpstr>Proposed Tier 3 models for September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Tanner Crab Stock Assessment</dc:title>
  <dc:creator>William Stockhausen</dc:creator>
  <cp:lastModifiedBy>William Stockhausen</cp:lastModifiedBy>
  <cp:revision>145</cp:revision>
  <cp:lastPrinted>2019-09-09T15:27:44Z</cp:lastPrinted>
  <dcterms:created xsi:type="dcterms:W3CDTF">2021-09-13T01:24:40Z</dcterms:created>
  <dcterms:modified xsi:type="dcterms:W3CDTF">2025-05-08T15:46:02Z</dcterms:modified>
</cp:coreProperties>
</file>